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www.karatsoftwar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D095B41-7312-4603-9F0F-93387C353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hračka, počítač, stůl&#10;&#10;Popis byl vytvořen automaticky">
            <a:extLst>
              <a:ext uri="{FF2B5EF4-FFF2-40B4-BE49-F238E27FC236}">
                <a16:creationId xmlns:a16="http://schemas.microsoft.com/office/drawing/2014/main" id="{FB9704F7-75F0-4B64-8851-385232CCA4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t="2539" r="-1" b="892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042C936-444C-4F0D-9737-291EAFE1E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F3533E-FECC-4A55-B555-87EA40596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>
            <a:normAutofit/>
          </a:bodyPr>
          <a:lstStyle/>
          <a:p>
            <a:r>
              <a:rPr lang="cs-CZ"/>
              <a:t>Informační systém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6802AD-0C2C-47EF-9F42-5B43707C7A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>
            <a:normAutofit/>
          </a:bodyPr>
          <a:lstStyle/>
          <a:p>
            <a:r>
              <a:rPr lang="cs-CZ"/>
              <a:t>Základní terminologie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61C4D9F-F4AF-4ED2-9310-56EB2E19C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3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419FDB25-3050-4009-9806-3000DDD1C0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063EF0F-7BC0-4CFB-AB98-20A8DD91D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811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1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7" name="Picture 1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8" name="Straight Connector 1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16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50" name="Rectangle 18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20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7B9069-6D5B-452E-9E47-30137F4BC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Analytické zpracování dat (OLAP)</a:t>
            </a:r>
          </a:p>
        </p:txBody>
      </p:sp>
      <p:cxnSp>
        <p:nvCxnSpPr>
          <p:cNvPr id="52" name="Straight Connector 22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Zástupný obsah 5" descr="Obsah obrázku snímek obrazovky&#10;&#10;Popis byl vytvořen automaticky">
            <a:extLst>
              <a:ext uri="{FF2B5EF4-FFF2-40B4-BE49-F238E27FC236}">
                <a16:creationId xmlns:a16="http://schemas.microsoft.com/office/drawing/2014/main" id="{8696742F-6C52-4867-9483-0D51B7504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94411" y="1052579"/>
            <a:ext cx="4960442" cy="4166770"/>
          </a:xfrm>
          <a:prstGeom prst="rect">
            <a:avLst/>
          </a:prstGeom>
        </p:spPr>
      </p:pic>
      <p:pic>
        <p:nvPicPr>
          <p:cNvPr id="53" name="Picture 24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587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A143BA-F4E4-42BC-B2D5-F2CA5C5A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OLAP v databázi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FD61D2-46A2-4BC0-9DCC-3A0C5E20D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cs-CZ" dirty="0"/>
              <a:t>Je technologie uložení dat v databázi, která umožňuje uspořádat velké objemy dat tak, aby byla data přístupná a srozumitelná uživatelům zabývajícím se analýzou obchodních trendů a výsledků (</a:t>
            </a:r>
            <a:r>
              <a:rPr lang="cs-CZ" b="1" dirty="0"/>
              <a:t>Business </a:t>
            </a:r>
            <a:r>
              <a:rPr lang="cs-CZ" b="1" dirty="0" err="1"/>
              <a:t>Intelligence</a:t>
            </a:r>
            <a:r>
              <a:rPr lang="cs-CZ" dirty="0"/>
              <a:t>). </a:t>
            </a:r>
          </a:p>
          <a:p>
            <a:r>
              <a:rPr lang="cs-CZ" dirty="0"/>
              <a:t>Způsob uložení dat se svým zaměřením liší od běžněji užívaného </a:t>
            </a:r>
            <a:r>
              <a:rPr lang="cs-CZ" b="1" dirty="0"/>
              <a:t>OLTP</a:t>
            </a:r>
            <a:r>
              <a:rPr lang="cs-CZ" dirty="0"/>
              <a:t> (</a:t>
            </a:r>
            <a:r>
              <a:rPr lang="cs-CZ" b="1" dirty="0"/>
              <a:t>Online </a:t>
            </a:r>
            <a:r>
              <a:rPr lang="cs-CZ" b="1" dirty="0" err="1"/>
              <a:t>Transaction</a:t>
            </a:r>
            <a:r>
              <a:rPr lang="cs-CZ" b="1" dirty="0"/>
              <a:t> </a:t>
            </a:r>
            <a:r>
              <a:rPr lang="cs-CZ" b="1" dirty="0" err="1"/>
              <a:t>Processing</a:t>
            </a:r>
            <a:r>
              <a:rPr lang="cs-CZ" dirty="0"/>
              <a:t>), kde je důraz kladen především na snadné a bezpečné ukládání změn v datech v konkurenčním (víceuživatelském) prostředí.</a:t>
            </a:r>
          </a:p>
        </p:txBody>
      </p:sp>
    </p:spTree>
    <p:extLst>
      <p:ext uri="{BB962C8B-B14F-4D97-AF65-F5344CB8AC3E}">
        <p14:creationId xmlns:p14="http://schemas.microsoft.com/office/powerpoint/2010/main" val="2864022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BED339-F4B7-4F80-9A81-F23DA0534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OLAP kostka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5B482-4D5B-4E51-9B77-6E727E269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7060308" cy="4916465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1700" b="1" dirty="0"/>
              <a:t>OLAP kostka</a:t>
            </a:r>
            <a:r>
              <a:rPr lang="cs-CZ" sz="1700" dirty="0"/>
              <a:t> (online </a:t>
            </a:r>
            <a:r>
              <a:rPr lang="cs-CZ" sz="1700" dirty="0" err="1"/>
              <a:t>analytical</a:t>
            </a:r>
            <a:r>
              <a:rPr lang="cs-CZ" sz="1700" dirty="0"/>
              <a:t> </a:t>
            </a:r>
            <a:r>
              <a:rPr lang="cs-CZ" sz="1700" dirty="0" err="1"/>
              <a:t>processing</a:t>
            </a:r>
            <a:r>
              <a:rPr lang="cs-CZ" sz="1700" dirty="0"/>
              <a:t>) je způsob organizace dat, který rozšiřuje dvojrozměrně tabulkové uspořádání tak, že každá datová dimenze je uložena v jedné ose kostky. Tím překonává některá omezení relačních databází. </a:t>
            </a:r>
          </a:p>
          <a:p>
            <a:pPr>
              <a:lnSpc>
                <a:spcPct val="110000"/>
              </a:lnSpc>
            </a:pPr>
            <a:r>
              <a:rPr lang="cs-CZ" sz="1700" dirty="0"/>
              <a:t>Kostky mohou být používány například pro analýzu podnikových dat jako prodeje, skladových zásob a financí. Mezi dimenze, které mohou být důležité patří například čas, obchod, prodávající a zboží. Proto může velmi snadno odpovědět na následující otázky: 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Kolik hodin práce bylo věnováno konkrétní činnosti?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Jaký je poměr odpracovaných hodin mezi ženami a muži?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Který den v týdnu je nejvíce věnován Práci na projektu?</a:t>
            </a:r>
          </a:p>
          <a:p>
            <a:pPr lvl="1">
              <a:lnSpc>
                <a:spcPct val="110000"/>
              </a:lnSpc>
            </a:pPr>
            <a:r>
              <a:rPr lang="cs-CZ" sz="1700" dirty="0"/>
              <a:t>Kdo se nejvíce věnuje činnosti školení?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cs-CZ" sz="1300" dirty="0"/>
              <a:t>Nebo</a:t>
            </a:r>
          </a:p>
          <a:p>
            <a:pPr lvl="1">
              <a:lnSpc>
                <a:spcPct val="110000"/>
              </a:lnSpc>
            </a:pPr>
            <a:r>
              <a:rPr lang="cs-CZ" sz="1300" dirty="0"/>
              <a:t>Kolik kávy bylo prodáno minulý týden v prodejně v Plzni?</a:t>
            </a:r>
          </a:p>
          <a:p>
            <a:pPr lvl="1">
              <a:lnSpc>
                <a:spcPct val="110000"/>
              </a:lnSpc>
            </a:pPr>
            <a:r>
              <a:rPr lang="cs-CZ" sz="1300" dirty="0"/>
              <a:t>Kolik kávy zbylo v určitém skladě?</a:t>
            </a:r>
          </a:p>
          <a:p>
            <a:pPr lvl="1">
              <a:lnSpc>
                <a:spcPct val="110000"/>
              </a:lnSpc>
            </a:pPr>
            <a:r>
              <a:rPr lang="cs-CZ" sz="1300" dirty="0"/>
              <a:t>Který prodejce prodal nejvíce kávy?</a:t>
            </a:r>
          </a:p>
          <a:p>
            <a:pPr lvl="1">
              <a:lnSpc>
                <a:spcPct val="110000"/>
              </a:lnSpc>
            </a:pPr>
            <a:r>
              <a:rPr lang="cs-CZ" sz="1300" dirty="0"/>
              <a:t>Která odvětví učinila většinu prodejů v loňském roce?</a:t>
            </a:r>
          </a:p>
          <a:p>
            <a:pPr>
              <a:lnSpc>
                <a:spcPct val="110000"/>
              </a:lnSpc>
            </a:pPr>
            <a:endParaRPr lang="cs-CZ" sz="17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CAED8BC-1233-427D-9DA5-8277D02BC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83" y="2526539"/>
            <a:ext cx="22098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20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224C5-185C-4671-A782-8E0751AF1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A740CB-C3B2-4602-A022-00710CB8B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Vyzkoušíme si jednoduchou úlohu analýzy dat pomocí Excelu.</a:t>
            </a:r>
          </a:p>
          <a:p>
            <a:pPr marL="0" indent="0">
              <a:buNone/>
            </a:pPr>
            <a:r>
              <a:rPr lang="cs-CZ" dirty="0"/>
              <a:t>Otevřete si prosím přiložený soubor </a:t>
            </a:r>
            <a:r>
              <a:rPr lang="cs-CZ" i="1" u="sng" dirty="0"/>
              <a:t>cviceni-kontingencni-tabulka.xlsx</a:t>
            </a:r>
          </a:p>
          <a:p>
            <a:r>
              <a:rPr lang="cs-CZ" dirty="0"/>
              <a:t>Soubor zatím obsahuje pouze jeden list, v němž jsou uložen data  k analýze.</a:t>
            </a:r>
          </a:p>
          <a:p>
            <a:r>
              <a:rPr lang="cs-CZ" dirty="0"/>
              <a:t>Chceme z těchto dat odpovědět na tyto otázky:</a:t>
            </a:r>
          </a:p>
          <a:p>
            <a:pPr lvl="1">
              <a:lnSpc>
                <a:spcPct val="110000"/>
              </a:lnSpc>
            </a:pPr>
            <a:r>
              <a:rPr lang="cs-CZ" sz="2000" i="1" dirty="0"/>
              <a:t>Kolik hodin práce bylo věnováno konkrétní činnosti?</a:t>
            </a:r>
          </a:p>
          <a:p>
            <a:pPr lvl="1">
              <a:lnSpc>
                <a:spcPct val="110000"/>
              </a:lnSpc>
            </a:pPr>
            <a:r>
              <a:rPr lang="cs-CZ" sz="2000" i="1" dirty="0"/>
              <a:t>Jaký je poměr odpracovaných hodin mezi ženami a muži?</a:t>
            </a:r>
          </a:p>
          <a:p>
            <a:pPr lvl="1">
              <a:lnSpc>
                <a:spcPct val="110000"/>
              </a:lnSpc>
            </a:pPr>
            <a:r>
              <a:rPr lang="cs-CZ" sz="2000" i="1" dirty="0"/>
              <a:t>Který den v týdnu je nejvíce věnován Práci na projektu?</a:t>
            </a:r>
          </a:p>
          <a:p>
            <a:pPr lvl="1">
              <a:lnSpc>
                <a:spcPct val="110000"/>
              </a:lnSpc>
            </a:pPr>
            <a:r>
              <a:rPr lang="cs-CZ" sz="2000" i="1" dirty="0"/>
              <a:t>Kdo se nejvíce věnuje činnosti školení?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613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5C4687-503E-47F4-BE38-9E4C4C27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C50727-4AEF-4CFF-97DA-CBB5B0791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Informačním systém (IS) </a:t>
            </a:r>
            <a:r>
              <a:rPr lang="cs-CZ" altLang="cs-CZ" dirty="0"/>
              <a:t>lze obecně chápat jako soubor lidí, metod a technických prostředků zajišťujících sběr, uchování, analýzy a prezentace dat určených pro poskytování informací mnoha uživatelům různých profesí. </a:t>
            </a:r>
          </a:p>
          <a:p>
            <a:r>
              <a:rPr lang="cs-CZ" altLang="cs-CZ" dirty="0"/>
              <a:t>Zdroje, které umožňují sběr, správu,  kontrolu a šíření dat/informací pro organizaci.</a:t>
            </a:r>
          </a:p>
          <a:p>
            <a:r>
              <a:rPr lang="cs-CZ" altLang="cs-CZ" dirty="0"/>
              <a:t>Data vs. Informace?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77CCA8-4CC9-489D-AC08-8FD66F8F6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001" y="3830022"/>
            <a:ext cx="3629997" cy="172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81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630F413-44CE-4746-9821-9E0107978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D671B1-B099-4F9C-B9CC-9D22B4DAF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B8526F-E1D2-4C21-9BEE-5AFDD0121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992" y="707475"/>
            <a:ext cx="3157577" cy="1312001"/>
          </a:xfrm>
        </p:spPr>
        <p:txBody>
          <a:bodyPr anchor="t">
            <a:normAutofit/>
          </a:bodyPr>
          <a:lstStyle/>
          <a:p>
            <a:r>
              <a:rPr lang="cs-CZ" sz="2800"/>
              <a:t>Hlavní součásti IS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552FBEF-FA69-427B-8245-0A518E051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55992" y="2146542"/>
            <a:ext cx="315757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itle 1">
            <a:extLst>
              <a:ext uri="{FF2B5EF4-FFF2-40B4-BE49-F238E27FC236}">
                <a16:creationId xmlns:a16="http://schemas.microsoft.com/office/drawing/2014/main" id="{898488B7-DBD3-40E7-B54B-4DA6C5693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32D34CA-018E-414B-83AD-61E3CB46F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13" y="707475"/>
            <a:ext cx="5493290" cy="5507058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4D95A4A-8547-45BD-9A42-975CD969E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4138" y="2273608"/>
            <a:ext cx="3159432" cy="3940925"/>
          </a:xfrm>
        </p:spPr>
        <p:txBody>
          <a:bodyPr>
            <a:normAutofit/>
          </a:bodyPr>
          <a:lstStyle/>
          <a:p>
            <a:r>
              <a:rPr lang="cs-CZ" b="1" dirty="0"/>
              <a:t>Data</a:t>
            </a:r>
          </a:p>
          <a:p>
            <a:r>
              <a:rPr lang="cs-CZ" dirty="0"/>
              <a:t>Technologie</a:t>
            </a:r>
          </a:p>
          <a:p>
            <a:r>
              <a:rPr lang="cs-CZ" b="1" dirty="0"/>
              <a:t>Informace</a:t>
            </a:r>
          </a:p>
          <a:p>
            <a:r>
              <a:rPr lang="cs-CZ" dirty="0"/>
              <a:t>Postupy</a:t>
            </a:r>
          </a:p>
          <a:p>
            <a:r>
              <a:rPr lang="cs-CZ" dirty="0"/>
              <a:t>Správa</a:t>
            </a:r>
          </a:p>
          <a:p>
            <a:r>
              <a:rPr lang="cs-CZ" dirty="0"/>
              <a:t>Uživatelé</a:t>
            </a:r>
          </a:p>
          <a:p>
            <a:r>
              <a:rPr lang="cs-CZ" dirty="0"/>
              <a:t>HW a SW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0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8F5FB3-8D43-4D0F-97A4-D2215CB0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Typy 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303305-5B5A-41AF-9EE0-2E7E2201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cs-CZ" dirty="0"/>
              <a:t>Informační systémy jsou navrženy podle potřeb organizací.  Jsou rozděleny do mnoha typů, každý má různou funkčnost a použití:</a:t>
            </a:r>
          </a:p>
          <a:p>
            <a:pPr lvl="1"/>
            <a:r>
              <a:rPr lang="cs-CZ" dirty="0"/>
              <a:t>Systém zpracování transakcí.</a:t>
            </a:r>
          </a:p>
          <a:p>
            <a:pPr lvl="1"/>
            <a:r>
              <a:rPr lang="cs-CZ" dirty="0"/>
              <a:t>Systém pro podporu rozhodování.</a:t>
            </a:r>
          </a:p>
          <a:p>
            <a:pPr lvl="1"/>
            <a:r>
              <a:rPr lang="cs-CZ" dirty="0"/>
              <a:t>Manažerský informační systém.</a:t>
            </a:r>
          </a:p>
          <a:p>
            <a:pPr lvl="1"/>
            <a:r>
              <a:rPr lang="cs-CZ" dirty="0"/>
              <a:t>Výkonný informační systém.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Plánování podnikových zdrojů.</a:t>
            </a:r>
          </a:p>
          <a:p>
            <a:pPr lvl="1"/>
            <a:r>
              <a:rPr lang="cs-CZ" dirty="0"/>
              <a:t>Analytické zpracování dat (OLAP).</a:t>
            </a:r>
          </a:p>
        </p:txBody>
      </p:sp>
      <p:pic>
        <p:nvPicPr>
          <p:cNvPr id="6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D729F752-5434-4127-AE90-1ADFA7AEA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28" y="2035133"/>
            <a:ext cx="3789470" cy="378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4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9C54F-79B2-4E4F-9F70-A9E7B3073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zpracování transakcí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9EA99-CC1B-42EB-96FD-9F769F9E6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Hlavním účelem systému </a:t>
            </a:r>
            <a:r>
              <a:rPr lang="cs-CZ" b="1" dirty="0"/>
              <a:t>zpracování transakcí</a:t>
            </a:r>
            <a:r>
              <a:rPr lang="cs-CZ" dirty="0"/>
              <a:t> je splnění základních potřeb vedení záznamů organizace.</a:t>
            </a:r>
          </a:p>
          <a:p>
            <a:r>
              <a:rPr lang="cs-CZ" dirty="0"/>
              <a:t>Příklady:</a:t>
            </a:r>
          </a:p>
          <a:p>
            <a:pPr lvl="1" fontAlgn="base"/>
            <a:r>
              <a:rPr lang="cs-CZ" dirty="0"/>
              <a:t>Mzdový systém</a:t>
            </a:r>
          </a:p>
          <a:p>
            <a:pPr lvl="1" fontAlgn="base"/>
            <a:r>
              <a:rPr lang="cs-CZ" dirty="0"/>
              <a:t>Fakturační systém</a:t>
            </a:r>
          </a:p>
          <a:p>
            <a:pPr lvl="1" fontAlgn="base"/>
            <a:r>
              <a:rPr lang="cs-CZ" dirty="0"/>
              <a:t>Nákupní systém</a:t>
            </a:r>
          </a:p>
          <a:p>
            <a:pPr lvl="1" fontAlgn="base"/>
            <a:r>
              <a:rPr lang="cs-CZ" dirty="0"/>
              <a:t>Evidenční systém</a:t>
            </a:r>
          </a:p>
          <a:p>
            <a:pPr fontAlgn="base"/>
            <a:r>
              <a:rPr lang="cs-CZ" dirty="0"/>
              <a:t>Jeho data se používají pro generování sestav. Mohou to být měsíční, čtvrtletní nebo roční zprávy nebo jakékoli zprávy na vyžádání v závislosti na potřebách organizace. </a:t>
            </a:r>
          </a:p>
        </p:txBody>
      </p:sp>
    </p:spTree>
    <p:extLst>
      <p:ext uri="{BB962C8B-B14F-4D97-AF65-F5344CB8AC3E}">
        <p14:creationId xmlns:p14="http://schemas.microsoft.com/office/powerpoint/2010/main" val="957462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DCC51-0021-4DCE-9CC7-EE7003C78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Systém podpory rozhodování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9875A7-0199-4B53-95F6-AF207FE9E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622284" cy="3450613"/>
          </a:xfrm>
        </p:spPr>
        <p:txBody>
          <a:bodyPr>
            <a:normAutofit/>
          </a:bodyPr>
          <a:lstStyle/>
          <a:p>
            <a:pPr fontAlgn="base"/>
            <a:r>
              <a:rPr lang="cs-CZ" dirty="0"/>
              <a:t>Systém pro podporu rozhodování analyzuje data, která se používají při rozhodování managementem organizace. </a:t>
            </a:r>
          </a:p>
          <a:p>
            <a:pPr fontAlgn="base"/>
            <a:r>
              <a:rPr lang="cs-CZ" dirty="0"/>
              <a:t>Data mohou být z interních nebo externích zdrojů. </a:t>
            </a:r>
          </a:p>
          <a:p>
            <a:pPr fontAlgn="base"/>
            <a:r>
              <a:rPr lang="cs-CZ" i="1" dirty="0"/>
              <a:t>Například pokud vedení musí posoudit dosahované vzdělávací výsledky, může použít data z externích zdrojů</a:t>
            </a:r>
            <a:r>
              <a:rPr lang="cs-CZ" dirty="0"/>
              <a:t>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51D60A8-D525-4EC9-898A-2C25A91EA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139" y="2117584"/>
            <a:ext cx="3500715" cy="324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721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AEB89-DA4F-4DB0-966F-CD29DBBD5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Manažerský informační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A51E6-3581-4D0D-BE6B-CC81BBFC3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622284" cy="3450613"/>
          </a:xfrm>
        </p:spPr>
        <p:txBody>
          <a:bodyPr>
            <a:normAutofit/>
          </a:bodyPr>
          <a:lstStyle/>
          <a:p>
            <a:r>
              <a:rPr lang="cs-CZ" dirty="0"/>
              <a:t>Poskytuje přehled rutinních řízení o základních operacích organizace.</a:t>
            </a:r>
          </a:p>
          <a:p>
            <a:pPr lvl="1"/>
            <a:r>
              <a:rPr lang="cs-CZ" dirty="0"/>
              <a:t>Např. prodeje, nákupu, výroby, správy… </a:t>
            </a:r>
          </a:p>
          <a:p>
            <a:pPr lvl="1"/>
            <a:r>
              <a:rPr lang="cs-CZ" dirty="0"/>
              <a:t>Tato data se obvykle shromažďují z interních zdrojů. </a:t>
            </a:r>
          </a:p>
          <a:p>
            <a:r>
              <a:rPr lang="cs-CZ" dirty="0"/>
              <a:t>Tento systém může také podporovat oddělení marketingu a příjmů, aby se zvýšila provozní efektivita a sledoval pokrok organizace.</a:t>
            </a:r>
          </a:p>
        </p:txBody>
      </p:sp>
      <p:pic>
        <p:nvPicPr>
          <p:cNvPr id="5" name="Obrázek 4" descr="Obsah obrázku zařízení&#10;&#10;Popis byl vytvořen automaticky">
            <a:extLst>
              <a:ext uri="{FF2B5EF4-FFF2-40B4-BE49-F238E27FC236}">
                <a16:creationId xmlns:a16="http://schemas.microsoft.com/office/drawing/2014/main" id="{5D2389BF-7482-4771-91B9-66B1D22F3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4139" y="2021314"/>
            <a:ext cx="3500715" cy="343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9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71651-878F-43B3-9A86-056042AE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Výkonný informační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3DEDD-FFF8-44EC-925E-1162CC583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/>
          </a:bodyPr>
          <a:lstStyle/>
          <a:p>
            <a:pPr fontAlgn="base">
              <a:lnSpc>
                <a:spcPct val="110000"/>
              </a:lnSpc>
            </a:pPr>
            <a:r>
              <a:rPr lang="cs-CZ" sz="1900"/>
              <a:t>Je vyvinut pro vrcholové vedení organizace. Pomáhá jim analyzovat trendy prohlížením různých zpráv včetně shrnutí; a poté učinit strategická rozhodnutí pro firmu.</a:t>
            </a:r>
          </a:p>
          <a:p>
            <a:pPr fontAlgn="base">
              <a:lnSpc>
                <a:spcPct val="110000"/>
              </a:lnSpc>
            </a:pPr>
            <a:r>
              <a:rPr lang="cs-CZ" sz="1900"/>
              <a:t>Tyto druhy systémů se snadno používají a mají mnoho druhů sestav, zejména grafických typů. Zprávy jsou připravovány z velkých souborů dat získaných z různých zdrojů.</a:t>
            </a:r>
          </a:p>
          <a:p>
            <a:pPr>
              <a:lnSpc>
                <a:spcPct val="110000"/>
              </a:lnSpc>
            </a:pPr>
            <a:endParaRPr lang="cs-CZ" sz="190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F9B49F7-38B7-44DF-8388-B97108EA7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772" y="2015734"/>
            <a:ext cx="3355721" cy="345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35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443B7-C53B-4B13-86EF-00AA24F7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Plánování podnikových zdrojů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DF1C5F-DCA0-4E41-A7A1-41BCAAD59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4162555" cy="3450613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Enterprise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</a:t>
            </a:r>
            <a:r>
              <a:rPr lang="cs-CZ" dirty="0" err="1"/>
              <a:t>Planning</a:t>
            </a:r>
            <a:r>
              <a:rPr lang="cs-CZ" dirty="0"/>
              <a:t> (ERP) je systém, který se točí kolem celého obchodního (funkčního) procesu a má různé integrované moduly. </a:t>
            </a:r>
          </a:p>
          <a:p>
            <a:r>
              <a:rPr lang="cs-CZ" dirty="0"/>
              <a:t>Každý modul se zabývá jiným oddělením. </a:t>
            </a:r>
          </a:p>
          <a:p>
            <a:endParaRPr lang="cs-CZ" dirty="0"/>
          </a:p>
          <a:p>
            <a:r>
              <a:rPr lang="cs-CZ" dirty="0"/>
              <a:t>Např: </a:t>
            </a:r>
            <a:r>
              <a:rPr lang="cs-CZ" dirty="0">
                <a:hlinkClick r:id="rId2"/>
              </a:rPr>
              <a:t>https://www.karatsoftware.cz</a:t>
            </a:r>
            <a:endParaRPr lang="cs-CZ" dirty="0"/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EC9C77E-35D7-415E-947F-3F765B2CA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9326" y="2015734"/>
            <a:ext cx="3450613" cy="3450613"/>
          </a:xfrm>
          <a:prstGeom prst="rect">
            <a:avLst/>
          </a:prstGeom>
        </p:spPr>
      </p:pic>
      <p:pic>
        <p:nvPicPr>
          <p:cNvPr id="9" name="Obrázek 8" descr="Obsah obrázku černá, vsedě, podepsat, bílá&#10;&#10;Popis byl vytvořen automaticky">
            <a:extLst>
              <a:ext uri="{FF2B5EF4-FFF2-40B4-BE49-F238E27FC236}">
                <a16:creationId xmlns:a16="http://schemas.microsoft.com/office/drawing/2014/main" id="{3D0F60D1-E1DB-49DD-8DE6-9DA57B62F7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64" y="4536621"/>
            <a:ext cx="1353415" cy="1332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886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679</Words>
  <Application>Microsoft Office PowerPoint</Application>
  <PresentationFormat>Širokoúhlá obrazovka</PresentationFormat>
  <Paragraphs>74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Galerie</vt:lpstr>
      <vt:lpstr>Informační systém</vt:lpstr>
      <vt:lpstr>Definice</vt:lpstr>
      <vt:lpstr>Hlavní součásti IS</vt:lpstr>
      <vt:lpstr>Typy IS</vt:lpstr>
      <vt:lpstr>Systém zpracování transakcí</vt:lpstr>
      <vt:lpstr>Systém podpory rozhodování</vt:lpstr>
      <vt:lpstr>Manažerský informační systém</vt:lpstr>
      <vt:lpstr>Výkonný informační systém</vt:lpstr>
      <vt:lpstr>Plánování podnikových zdrojů</vt:lpstr>
      <vt:lpstr>Analytické zpracování dat (OLAP)</vt:lpstr>
      <vt:lpstr>OLAP v databázi</vt:lpstr>
      <vt:lpstr>OLAP kostka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</dc:title>
  <dc:creator>Jan Kubrický</dc:creator>
  <cp:lastModifiedBy>Jan Kubricky</cp:lastModifiedBy>
  <cp:revision>6</cp:revision>
  <dcterms:created xsi:type="dcterms:W3CDTF">2020-02-10T11:57:16Z</dcterms:created>
  <dcterms:modified xsi:type="dcterms:W3CDTF">2022-03-03T12:08:22Z</dcterms:modified>
</cp:coreProperties>
</file>